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7" r:id="rId2"/>
    <p:sldId id="270" r:id="rId3"/>
    <p:sldId id="258" r:id="rId4"/>
    <p:sldId id="271" r:id="rId5"/>
    <p:sldId id="290" r:id="rId6"/>
    <p:sldId id="291" r:id="rId7"/>
    <p:sldId id="272" r:id="rId8"/>
    <p:sldId id="275" r:id="rId9"/>
    <p:sldId id="289" r:id="rId10"/>
    <p:sldId id="287" r:id="rId11"/>
    <p:sldId id="273" r:id="rId12"/>
    <p:sldId id="274" r:id="rId13"/>
    <p:sldId id="298" r:id="rId14"/>
    <p:sldId id="299" r:id="rId15"/>
    <p:sldId id="301" r:id="rId16"/>
    <p:sldId id="286" r:id="rId17"/>
    <p:sldId id="276" r:id="rId18"/>
    <p:sldId id="277" r:id="rId19"/>
    <p:sldId id="278" r:id="rId20"/>
    <p:sldId id="314" r:id="rId21"/>
    <p:sldId id="295" r:id="rId22"/>
    <p:sldId id="292" r:id="rId23"/>
    <p:sldId id="280" r:id="rId24"/>
    <p:sldId id="315" r:id="rId25"/>
    <p:sldId id="281" r:id="rId26"/>
    <p:sldId id="282" r:id="rId27"/>
    <p:sldId id="283" r:id="rId28"/>
    <p:sldId id="284" r:id="rId29"/>
    <p:sldId id="297" r:id="rId30"/>
    <p:sldId id="302" r:id="rId31"/>
    <p:sldId id="303" r:id="rId32"/>
    <p:sldId id="304" r:id="rId33"/>
    <p:sldId id="296" r:id="rId34"/>
    <p:sldId id="305" r:id="rId35"/>
    <p:sldId id="306" r:id="rId36"/>
    <p:sldId id="307" r:id="rId37"/>
    <p:sldId id="308" r:id="rId38"/>
    <p:sldId id="309" r:id="rId39"/>
    <p:sldId id="310" r:id="rId40"/>
    <p:sldId id="311" r:id="rId41"/>
    <p:sldId id="312" r:id="rId42"/>
    <p:sldId id="313" r:id="rId43"/>
    <p:sldId id="293"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4" autoAdjust="0"/>
    <p:restoredTop sz="92133" autoAdjust="0"/>
  </p:normalViewPr>
  <p:slideViewPr>
    <p:cSldViewPr>
      <p:cViewPr varScale="1">
        <p:scale>
          <a:sx n="103" d="100"/>
          <a:sy n="103" d="100"/>
        </p:scale>
        <p:origin x="1272" y="11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5AFF2-0FD5-4611-AA36-87A66ED9FD74}" type="datetimeFigureOut">
              <a:rPr lang="en-US" smtClean="0"/>
              <a:t>3/6/2017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683A3-FCE5-401A-A68D-B0EFFCB4E62E}" type="slidenum">
              <a:rPr lang="en-US" smtClean="0"/>
              <a:t>‹#›</a:t>
            </a:fld>
            <a:endParaRPr lang="en-US"/>
          </a:p>
        </p:txBody>
      </p:sp>
    </p:spTree>
    <p:extLst>
      <p:ext uri="{BB962C8B-B14F-4D97-AF65-F5344CB8AC3E}">
        <p14:creationId xmlns:p14="http://schemas.microsoft.com/office/powerpoint/2010/main" val="379797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8000"/>
            <a:lum bright="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bctimes.com/english/this-comic-will-forever-change-the-way-you-look-at-privile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X4b77yvDzl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cEzSvagZ_60&amp;feature=youtu.b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nn.com/2014/04/22/justice/scotus-michigan-affirmative-a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8000"/>
            <a:lum bright="-2000" contrast="-1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sz="4000" dirty="0" smtClean="0"/>
              <a:t>Affirmative Action: Its historical and legal bass and the Fourteenth Amendment’s Equal Protection Clause</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of Equality: Declaration of Independence</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At the root of this debate is the meaning of the term equality. </a:t>
            </a:r>
          </a:p>
          <a:p>
            <a:r>
              <a:rPr lang="en-US" dirty="0" smtClean="0"/>
              <a:t>The principle of equality was enshrined in the U.S. Declaration of Independence, Paragraph 2 (1776) which states, “all men are created equal.” </a:t>
            </a:r>
          </a:p>
          <a:p>
            <a:pPr lvl="1">
              <a:buFont typeface="Wingdings" pitchFamily="2" charset="2"/>
              <a:buChar char="Ø"/>
            </a:pPr>
            <a:r>
              <a:rPr lang="en-US" dirty="0" smtClean="0"/>
              <a:t>This clause as well as much within the Declaration of Independence is based upon the social compact theory.</a:t>
            </a:r>
          </a:p>
          <a:p>
            <a:r>
              <a:rPr lang="en-US" dirty="0" smtClean="0"/>
              <a:t>Equal rights-life, liberty, and the pursuit of happiness- require equal protection and is the very definition of the rule of law.  </a:t>
            </a:r>
          </a:p>
          <a:p>
            <a:pPr lvl="1">
              <a:buFont typeface="Wingdings" pitchFamily="2" charset="2"/>
              <a:buChar char="Ø"/>
            </a:pPr>
            <a:r>
              <a:rPr lang="en-US" dirty="0" smtClean="0"/>
              <a:t>Equal protection of the law is both part of the social compact, the foundation of our government through the Declaration of Independence, and enshrined in the U.S. Constitution </a:t>
            </a:r>
          </a:p>
          <a:p>
            <a:pPr lvl="1" algn="r">
              <a:buNone/>
            </a:pPr>
            <a:r>
              <a:rPr lang="en-US" sz="1400" dirty="0" smtClean="0"/>
              <a:t>Erler, 2012</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Interpretation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Equality of results proponents believe the burden of racism can only be overcome by designing remedies that take race into account </a:t>
            </a:r>
          </a:p>
          <a:p>
            <a:pPr algn="r">
              <a:buNone/>
            </a:pPr>
            <a:r>
              <a:rPr lang="en-US" sz="1200" dirty="0" smtClean="0"/>
              <a:t>Wilson, Diluilio, &amp; Bose, 2013 </a:t>
            </a:r>
          </a:p>
          <a:p>
            <a:pPr>
              <a:buNone/>
            </a:pPr>
            <a:endParaRPr lang="en-US" dirty="0" smtClean="0"/>
          </a:p>
          <a:p>
            <a:r>
              <a:rPr lang="en-US" dirty="0" smtClean="0"/>
              <a:t>Lyndon Johnson described this understanding in a speech he gave at Howard University in 1965, when he said; “freedom is not enough… the next and more profound stage for civil rights… not equality as a right and as a theory but equality as a result” </a:t>
            </a:r>
          </a:p>
          <a:p>
            <a:pPr algn="r">
              <a:buNone/>
            </a:pPr>
            <a:r>
              <a:rPr lang="en-US" sz="1300" dirty="0" smtClean="0"/>
              <a:t>Erler, p. 2, 2012 </a:t>
            </a:r>
            <a:endParaRPr lang="en-US" sz="13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Interpretation</a:t>
            </a:r>
            <a:endParaRPr lang="en-US" dirty="0"/>
          </a:p>
        </p:txBody>
      </p:sp>
      <p:sp>
        <p:nvSpPr>
          <p:cNvPr id="3" name="Content Placeholder 2"/>
          <p:cNvSpPr>
            <a:spLocks noGrp="1"/>
          </p:cNvSpPr>
          <p:nvPr>
            <p:ph idx="1"/>
          </p:nvPr>
        </p:nvSpPr>
        <p:spPr/>
        <p:txBody>
          <a:bodyPr>
            <a:normAutofit/>
          </a:bodyPr>
          <a:lstStyle/>
          <a:p>
            <a:r>
              <a:rPr lang="en-US" dirty="0" smtClean="0"/>
              <a:t>Equality of opportunity: everyone should have an equal chance to participate and succeed</a:t>
            </a:r>
          </a:p>
          <a:p>
            <a:pPr algn="r">
              <a:buNone/>
            </a:pPr>
            <a:r>
              <a:rPr lang="en-US" sz="1100" dirty="0" smtClean="0"/>
              <a:t>Wilson, Diluilio, &amp; Bose, 2013 </a:t>
            </a:r>
          </a:p>
          <a:p>
            <a:endParaRPr lang="en-US" dirty="0" smtClean="0"/>
          </a:p>
          <a:p>
            <a:r>
              <a:rPr lang="en-US" dirty="0" smtClean="0"/>
              <a:t>If it is wrong to discriminate against minorities, it is equally wrong to give them preferential treatment over other groups </a:t>
            </a:r>
          </a:p>
          <a:p>
            <a:pPr algn="r">
              <a:buNone/>
            </a:pPr>
            <a:r>
              <a:rPr lang="en-US" sz="1100" dirty="0" smtClean="0"/>
              <a:t>Wilson, Diluilio, &amp; Bose, 2013 </a:t>
            </a:r>
            <a:endParaRPr lang="en-US"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does “opportunity” and “Fair” mean</a:t>
            </a:r>
            <a:endParaRPr lang="en-US" sz="3200" b="1" dirty="0"/>
          </a:p>
        </p:txBody>
      </p:sp>
      <p:pic>
        <p:nvPicPr>
          <p:cNvPr id="1026" name="Picture 2" descr="https://scontent-dfw1-1.xx.fbcdn.net/hphotos-xpa1/v/t1.0-9/940947_1259028690780205_8943862393518370731_n.jpg?oh=385c87787600960dc45a1887d98da9a6&amp;oe=577CEC7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6287" y="1600200"/>
            <a:ext cx="605142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20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Privilege Cartoon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www.mbctimes.com/english/this-comic-will-forever-change-the-way-you-look-at-privilege</a:t>
            </a:r>
            <a:endParaRPr lang="en-US" dirty="0" smtClean="0"/>
          </a:p>
          <a:p>
            <a:endParaRPr lang="en-US" dirty="0"/>
          </a:p>
        </p:txBody>
      </p:sp>
    </p:spTree>
    <p:extLst>
      <p:ext uri="{BB962C8B-B14F-4D97-AF65-F5344CB8AC3E}">
        <p14:creationId xmlns:p14="http://schemas.microsoft.com/office/powerpoint/2010/main" val="419721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	</a:t>
            </a:r>
            <a:endParaRPr lang="en-US" dirty="0"/>
          </a:p>
        </p:txBody>
      </p:sp>
      <p:sp>
        <p:nvSpPr>
          <p:cNvPr id="3" name="Content Placeholder 2"/>
          <p:cNvSpPr>
            <a:spLocks noGrp="1"/>
          </p:cNvSpPr>
          <p:nvPr>
            <p:ph idx="1"/>
          </p:nvPr>
        </p:nvSpPr>
        <p:spPr/>
        <p:txBody>
          <a:bodyPr>
            <a:normAutofit fontScale="92500"/>
          </a:bodyPr>
          <a:lstStyle/>
          <a:p>
            <a:r>
              <a:rPr lang="en-US" dirty="0" smtClean="0"/>
              <a:t>The American Dream is the Promise that ALL residents of the United States have a reasonable chance to achieve success as they define it (material or otherwise) through their own efforts and resources, and to attain virtue  and fulfillment through success. </a:t>
            </a:r>
          </a:p>
          <a:p>
            <a:r>
              <a:rPr lang="en-US" dirty="0" smtClean="0"/>
              <a:t>For many, this means the American Dream is the opportunity to have it better than their parents</a:t>
            </a:r>
            <a:r>
              <a:rPr lang="en-US" dirty="0"/>
              <a:t> (material or otherwise</a:t>
            </a:r>
            <a:r>
              <a:rPr lang="en-US" dirty="0" smtClean="0"/>
              <a:t>).</a:t>
            </a:r>
            <a:endParaRPr lang="en-US" dirty="0"/>
          </a:p>
        </p:txBody>
      </p:sp>
    </p:spTree>
    <p:extLst>
      <p:ext uri="{BB962C8B-B14F-4D97-AF65-F5344CB8AC3E}">
        <p14:creationId xmlns:p14="http://schemas.microsoft.com/office/powerpoint/2010/main" val="439711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Equal Protection Clause: Set Up Questions </a:t>
            </a:r>
            <a:endParaRPr lang="en-US" sz="3200" dirty="0"/>
          </a:p>
        </p:txBody>
      </p:sp>
      <p:sp>
        <p:nvSpPr>
          <p:cNvPr id="3" name="Content Placeholder 2"/>
          <p:cNvSpPr>
            <a:spLocks noGrp="1"/>
          </p:cNvSpPr>
          <p:nvPr>
            <p:ph idx="1"/>
          </p:nvPr>
        </p:nvSpPr>
        <p:spPr/>
        <p:txBody>
          <a:bodyPr>
            <a:noAutofit/>
          </a:bodyPr>
          <a:lstStyle/>
          <a:p>
            <a:r>
              <a:rPr lang="en-US" sz="2200" dirty="0" smtClean="0"/>
              <a:t>Assume that African Americans, Hispanics, and Native Americans make up 30% of the high school students in a state but only 12% of the undergraduates enrolled in that state’s public universities.  Is that state violating the equal protection rights of those minorities?</a:t>
            </a:r>
            <a:r>
              <a:rPr lang="en-US" sz="2200" dirty="0"/>
              <a:t> Does the Fourteenth Amendment’s Equal Protection Clause require equal opportunity or equal results? </a:t>
            </a:r>
          </a:p>
          <a:p>
            <a:pPr marL="0" indent="0">
              <a:buNone/>
            </a:pPr>
            <a:endParaRPr lang="en-US" sz="2200" dirty="0" smtClean="0"/>
          </a:p>
          <a:p>
            <a:r>
              <a:rPr lang="en-US" sz="2200" dirty="0" smtClean="0"/>
              <a:t>The majority opinion in the </a:t>
            </a:r>
            <a:r>
              <a:rPr lang="en-US" sz="2200" dirty="0"/>
              <a:t>G</a:t>
            </a:r>
            <a:r>
              <a:rPr lang="en-US" sz="2200" dirty="0" smtClean="0"/>
              <a:t>rutter law school case includes the following sentence: “We expect that 25 years from now, the use of racial preferences will no longer be necessary to further the interest approved today.” Should affirmative action programs continue until the enrollment of minorities in a state’s public university system reflect the state’s demographics?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b="1" i="1" dirty="0" smtClean="0"/>
              <a:t>Regents of the University of California v. Bakke</a:t>
            </a:r>
            <a:endParaRPr lang="en-US" b="1" dirty="0" smtClean="0"/>
          </a:p>
          <a:p>
            <a:r>
              <a:rPr lang="en-US" dirty="0" smtClean="0"/>
              <a:t>The University of California had a rigid quota system for minorities at the state medical school at Davis</a:t>
            </a:r>
          </a:p>
          <a:p>
            <a:pPr algn="r">
              <a:buNone/>
            </a:pPr>
            <a:r>
              <a:rPr lang="en-US" sz="1300" dirty="0" smtClean="0"/>
              <a:t>Toobin, 2008  </a:t>
            </a:r>
          </a:p>
          <a:p>
            <a:r>
              <a:rPr lang="en-US" dirty="0" smtClean="0"/>
              <a:t>Alan Bakke, who was denied admittance while minorities which he felt had inferior MCAT, GPA and other qualifications were admitted, believed this system violated the Fourteenth Amendment’s Equal Protection Clause and sued the university claiming reverse discrimination and a violation of his fundamental rights</a:t>
            </a:r>
          </a:p>
          <a:p>
            <a:pPr algn="r">
              <a:buNone/>
            </a:pPr>
            <a:r>
              <a:rPr lang="en-US" sz="1300" dirty="0" smtClean="0"/>
              <a:t>Wilson, Diluilio, &amp; Bose, 2013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Bakke</a:t>
            </a:r>
            <a:r>
              <a:rPr lang="en-US" dirty="0" smtClean="0"/>
              <a:t> decision, the Supreme Court applied strict scrutiny to the University’s admissions policy and determined the use of explicit numerical quotas in admitting students was unconstitutional; however, universities could take race into account when deciding who to admit </a:t>
            </a:r>
          </a:p>
          <a:p>
            <a:pPr algn="r">
              <a:buNone/>
            </a:pPr>
            <a:r>
              <a:rPr lang="en-US" sz="1400" dirty="0" smtClean="0"/>
              <a:t>Wilson, Diluilio, &amp; Bose, 2013 </a:t>
            </a:r>
          </a:p>
          <a:p>
            <a:r>
              <a:rPr lang="en-US" dirty="0" smtClean="0"/>
              <a:t>Justice Powell wrote, “so ‘race or ethnic background may be deemed a ‘plus’ in a particular applicant’s file”</a:t>
            </a:r>
          </a:p>
          <a:p>
            <a:pPr algn="r">
              <a:buNone/>
            </a:pPr>
            <a:r>
              <a:rPr lang="en-US" sz="1400" dirty="0" smtClean="0"/>
              <a:t>Toobin,  2008, p. 254 </a:t>
            </a:r>
          </a:p>
          <a:p>
            <a:r>
              <a:rPr lang="en-US" dirty="0" smtClean="0"/>
              <a:t>Powell quoted from the Harvard admissions plan which stated in part, that “the race of an applicant may tip the balance in his favor just as geographic origin or a life spent on a farm may tip the balance in other candidates’ cases”</a:t>
            </a:r>
          </a:p>
          <a:p>
            <a:pPr algn="r">
              <a:buNone/>
            </a:pPr>
            <a:r>
              <a:rPr lang="en-US" sz="1400" dirty="0" smtClean="0"/>
              <a:t>Toobin,  2008, p. 254</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b="1" i="1" dirty="0" smtClean="0"/>
              <a:t>Gratz v. Bollinger</a:t>
            </a:r>
            <a:endParaRPr lang="en-US" b="1" dirty="0" smtClean="0"/>
          </a:p>
          <a:p>
            <a:r>
              <a:rPr lang="en-US" dirty="0" smtClean="0"/>
              <a:t>Given the vast size of its undergraduate college, Michigan used a statistical test, based primarily on grades and SAT results, for most admission decisions.  Because blacks generally scored lower in both categories, a purely numerical admissions process would have resulted in virtually all-white and Asian classes.  Consequently, Michigan boosted minority applicants.  For example, when a minority applicant with a 3.5 GPA and a combined SAT score of 1200 would automatically be accepted; a white candidate with the same scores would likely be rejected. </a:t>
            </a:r>
          </a:p>
          <a:p>
            <a:pPr algn="r">
              <a:buNone/>
            </a:pPr>
            <a:r>
              <a:rPr lang="en-US" sz="1400" dirty="0" smtClean="0"/>
              <a:t>Toobin, 2008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Section 1: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 </a:t>
            </a:r>
          </a:p>
          <a:p>
            <a:pPr algn="r"/>
            <a:r>
              <a:rPr lang="en-US" dirty="0" smtClean="0"/>
              <a:t>  </a:t>
            </a:r>
            <a:r>
              <a:rPr lang="en-US" sz="1200" dirty="0" smtClean="0"/>
              <a:t>U.S. Const., amend. XIV</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Bakke Case Explained </a:t>
            </a:r>
            <a:endParaRPr lang="en-US" dirty="0"/>
          </a:p>
        </p:txBody>
      </p:sp>
      <p:sp>
        <p:nvSpPr>
          <p:cNvPr id="3" name="Content Placeholder 2"/>
          <p:cNvSpPr>
            <a:spLocks noGrp="1"/>
          </p:cNvSpPr>
          <p:nvPr>
            <p:ph idx="1"/>
          </p:nvPr>
        </p:nvSpPr>
        <p:spPr/>
        <p:txBody>
          <a:bodyPr/>
          <a:lstStyle/>
          <a:p>
            <a:r>
              <a:rPr lang="en-US" b="1" dirty="0"/>
              <a:t>Regents of the University of California v. Bakke | Homework Help from the Bill of Rights Institute</a:t>
            </a:r>
          </a:p>
          <a:p>
            <a:r>
              <a:rPr lang="en-US" dirty="0">
                <a:hlinkClick r:id="rId2"/>
              </a:rPr>
              <a:t>https://</a:t>
            </a:r>
            <a:r>
              <a:rPr lang="en-US" dirty="0" smtClean="0">
                <a:hlinkClick r:id="rId2"/>
              </a:rPr>
              <a:t>www.youtube.com/watch?v=X4b77yvDzlw</a:t>
            </a:r>
            <a:endParaRPr lang="en-US" dirty="0" smtClean="0"/>
          </a:p>
          <a:p>
            <a:endParaRPr lang="en-US" dirty="0"/>
          </a:p>
        </p:txBody>
      </p:sp>
    </p:spTree>
    <p:extLst>
      <p:ext uri="{BB962C8B-B14F-4D97-AF65-F5344CB8AC3E}">
        <p14:creationId xmlns:p14="http://schemas.microsoft.com/office/powerpoint/2010/main" val="207964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3200" dirty="0" smtClean="0"/>
              <a:t>Policy Debate Question: </a:t>
            </a:r>
            <a:r>
              <a:rPr lang="en-US" sz="3200" dirty="0"/>
              <a:t>Are affirmative action programs a reasonable distinction between classes of citizens? </a:t>
            </a:r>
          </a:p>
        </p:txBody>
      </p:sp>
      <p:pic>
        <p:nvPicPr>
          <p:cNvPr id="1026" name="Picture 2" descr="http://4.bp.blogspot.com/-eHWR5eP7bDY/VjqhX3nEG5I/AAAAAAAADAg/lrCOiIcarmg/s1600/M49e751598c65f.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0750" y="2439194"/>
            <a:ext cx="47625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21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92500"/>
          </a:bodyPr>
          <a:lstStyle/>
          <a:p>
            <a:pPr algn="ctr">
              <a:buNone/>
            </a:pPr>
            <a:r>
              <a:rPr lang="en-US" b="1" i="1" dirty="0" smtClean="0"/>
              <a:t>Grutter v. Bollinger</a:t>
            </a:r>
          </a:p>
          <a:p>
            <a:r>
              <a:rPr lang="en-US" dirty="0" smtClean="0"/>
              <a:t>The law school admissions process, which involved fewer students, entailed more individualized assessment of applicants but still gave significant advantage to blacks.  One year, among applicants with GPAs between 3.25 and 3.49 and LSAT scores between 156 and 158, one of fifty-one whites was admitted, and ten of ten blacks were. </a:t>
            </a:r>
          </a:p>
          <a:p>
            <a:pPr algn="r">
              <a:buNone/>
            </a:pPr>
            <a:r>
              <a:rPr lang="en-US" sz="1200" dirty="0" smtClean="0"/>
              <a:t>Toobin, 2008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i="1" dirty="0" smtClean="0"/>
              <a:t>Gratz</a:t>
            </a:r>
            <a:r>
              <a:rPr lang="en-US" dirty="0" smtClean="0"/>
              <a:t> undergraduate case was deemed unconstitutional by a vote of 6-3 because it was too rigid and not individualized.  </a:t>
            </a:r>
          </a:p>
          <a:p>
            <a:r>
              <a:rPr lang="en-US" i="1" dirty="0" smtClean="0"/>
              <a:t>Grutter</a:t>
            </a:r>
            <a:r>
              <a:rPr lang="en-US" dirty="0" smtClean="0"/>
              <a:t>, however, was 5-4 in favor of Michigan’s law school admission because it appeared to the majority to be more like the Harvard policy Justice Powell cited in the </a:t>
            </a:r>
            <a:r>
              <a:rPr lang="en-US" i="1" dirty="0" smtClean="0"/>
              <a:t>Bakke</a:t>
            </a:r>
            <a:r>
              <a:rPr lang="en-US" dirty="0" smtClean="0"/>
              <a:t> decision and treated the applicants as individuals.  </a:t>
            </a:r>
          </a:p>
          <a:p>
            <a:r>
              <a:rPr lang="en-US" dirty="0" smtClean="0"/>
              <a:t>The </a:t>
            </a:r>
            <a:r>
              <a:rPr lang="en-US" i="1" dirty="0" smtClean="0"/>
              <a:t>Grutter</a:t>
            </a:r>
            <a:r>
              <a:rPr lang="en-US" dirty="0" smtClean="0"/>
              <a:t> case would become the more important of the two cases because the justices outlined when and how race would be permitted to be considered as a factor in university admissions.  Justice O’Connor, writing for the majority, wrote about the need of a “critical mass” of minority students and that “diversity” as a “compelling state interest” would be left to universities to determine and not the courts because “universities occupy a special niche in our constitutional tradition” </a:t>
            </a:r>
          </a:p>
          <a:p>
            <a:pPr algn="r">
              <a:buNone/>
            </a:pPr>
            <a:r>
              <a:rPr lang="en-US" sz="1600" dirty="0" smtClean="0"/>
              <a:t>Toobin,  2008,  p. 261</a:t>
            </a:r>
            <a:endParaRPr 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Grutter Case Explained</a:t>
            </a:r>
            <a:endParaRPr lang="en-US" dirty="0"/>
          </a:p>
        </p:txBody>
      </p:sp>
      <p:sp>
        <p:nvSpPr>
          <p:cNvPr id="3" name="Content Placeholder 2"/>
          <p:cNvSpPr>
            <a:spLocks noGrp="1"/>
          </p:cNvSpPr>
          <p:nvPr>
            <p:ph idx="1"/>
          </p:nvPr>
        </p:nvSpPr>
        <p:spPr/>
        <p:txBody>
          <a:bodyPr/>
          <a:lstStyle/>
          <a:p>
            <a:r>
              <a:rPr lang="en-US" b="1" dirty="0"/>
              <a:t>Grutter v. Bollinger | Homework Help from the Bill of Rights Institute</a:t>
            </a:r>
          </a:p>
          <a:p>
            <a:r>
              <a:rPr lang="en-US">
                <a:hlinkClick r:id="rId2"/>
              </a:rPr>
              <a:t>https</a:t>
            </a:r>
            <a:r>
              <a:rPr lang="en-US">
                <a:hlinkClick r:id="rId2"/>
              </a:rPr>
              <a:t>://</a:t>
            </a:r>
            <a:r>
              <a:rPr lang="en-US" smtClean="0">
                <a:hlinkClick r:id="rId2"/>
              </a:rPr>
              <a:t>www.youtube.com/watch?v=cEzSvagZ_60&amp;feature=youtu.be</a:t>
            </a:r>
            <a:endParaRPr lang="en-US" smtClean="0"/>
          </a:p>
          <a:p>
            <a:endParaRPr lang="en-US"/>
          </a:p>
        </p:txBody>
      </p:sp>
    </p:spTree>
    <p:extLst>
      <p:ext uri="{BB962C8B-B14F-4D97-AF65-F5344CB8AC3E}">
        <p14:creationId xmlns:p14="http://schemas.microsoft.com/office/powerpoint/2010/main" val="197817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sz="2500" b="1" i="1" dirty="0" smtClean="0"/>
              <a:t>Schuette v. Coalition to Defend Affirmative Action</a:t>
            </a:r>
            <a:r>
              <a:rPr lang="en-US" sz="2500" b="1" dirty="0" smtClean="0"/>
              <a:t> Michigan</a:t>
            </a:r>
          </a:p>
          <a:p>
            <a:r>
              <a:rPr lang="en-US" dirty="0" smtClean="0"/>
              <a:t>In the aftermath of the Grutter decision, Michigan voters pass a state constitutional amendment stating the state’s college and public university “shall not discriminate against, or grant preferential treatment to, any individual group on the basis of race, sex, color, ethnicity, or national origin” </a:t>
            </a:r>
          </a:p>
          <a:p>
            <a:pPr algn="r">
              <a:buNone/>
            </a:pPr>
            <a:r>
              <a:rPr lang="en-US" sz="1400" dirty="0" smtClean="0"/>
              <a:t>Barnes,  2013, </a:t>
            </a:r>
            <a:r>
              <a:rPr lang="en-US" sz="1400" dirty="0" err="1" smtClean="0"/>
              <a:t>para</a:t>
            </a:r>
            <a:r>
              <a:rPr lang="en-US" sz="1400" dirty="0" smtClean="0"/>
              <a:t>. 7</a:t>
            </a:r>
          </a:p>
          <a:p>
            <a:endParaRPr lang="en-US" dirty="0" smtClean="0"/>
          </a:p>
          <a:p>
            <a:r>
              <a:rPr lang="en-US" dirty="0" smtClean="0"/>
              <a:t>Modeled after similar constitutional bans in states including California, Florida, Washington, Arizona, Nebraska, Oklahoma, New Hampshire and of course Michigan itself </a:t>
            </a:r>
          </a:p>
          <a:p>
            <a:pPr algn="r">
              <a:buNone/>
            </a:pPr>
            <a:r>
              <a:rPr lang="en-US" sz="1400" dirty="0" smtClean="0"/>
              <a:t>Wolf, 2013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a result of state constitutional bans, the percentage of African Americans among entering freshman at the nation’s top 29 universities in 2011 was lowest at the University of California-Berkley, UCLA, and the University of Michigan, despite efforts by those schools to use socioeconomic and other race-neutral criteria in search of diversity.  From 2006 to 2012, the percentage of black undergraduates dropped from 7% to 4.7%, and Hispanics from 4.9% to 4.3% </a:t>
            </a:r>
          </a:p>
          <a:p>
            <a:pPr algn="r">
              <a:buNone/>
            </a:pPr>
            <a:r>
              <a:rPr lang="en-US" sz="1300" dirty="0" smtClean="0"/>
              <a:t>Wolf, 2013 </a:t>
            </a:r>
            <a:endParaRPr lang="en-US" sz="13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Coalition to Defend Affirmative Action alleges it violates the Civil Rights Act of 1991 disparate impact provision which allows a claim of discrimination to be established on the basis of disproportionate racial results.  </a:t>
            </a:r>
          </a:p>
          <a:p>
            <a:r>
              <a:rPr lang="en-US" dirty="0" smtClean="0"/>
              <a:t>disparate impact provision states that equal opportunity can only be measured by equal results.  Whenever a policy does not produce equal results, there is a presumption of racial discrimination </a:t>
            </a:r>
          </a:p>
          <a:p>
            <a:pPr algn="r">
              <a:buNone/>
            </a:pPr>
            <a:r>
              <a:rPr lang="en-US" sz="1200" dirty="0" smtClean="0"/>
              <a:t>Erler, 2012  </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Equal Protection Clause: Relevant Court Cases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Michigan alleges the ballot measure arguing that the state’s voters were not discriminating against minorities, but were rather trying to create an equal opportunity for all races to bid for the slots in admission </a:t>
            </a:r>
          </a:p>
          <a:p>
            <a:pPr algn="r">
              <a:buNone/>
            </a:pPr>
            <a:r>
              <a:rPr lang="en-US" sz="1300" dirty="0" err="1" smtClean="0"/>
              <a:t>Denniston</a:t>
            </a:r>
            <a:r>
              <a:rPr lang="en-US" sz="1300" dirty="0" smtClean="0"/>
              <a:t>, 2013 </a:t>
            </a:r>
          </a:p>
          <a:p>
            <a:r>
              <a:rPr lang="en-US" dirty="0" smtClean="0"/>
              <a:t>“We need to achieve diversity by constitutional means, not by any means necessary,” Michigan’s attorney general Schuette says.  “In Michigan, we don’t discriminate against anything or anybody, except discrimination“ </a:t>
            </a:r>
          </a:p>
          <a:p>
            <a:pPr algn="r">
              <a:buNone/>
            </a:pPr>
            <a:r>
              <a:rPr lang="en-US" sz="1200" dirty="0" smtClean="0"/>
              <a:t>Wolf,  2013, </a:t>
            </a:r>
            <a:r>
              <a:rPr lang="en-US" sz="1200" dirty="0" err="1" smtClean="0"/>
              <a:t>para</a:t>
            </a:r>
            <a:r>
              <a:rPr lang="en-US" sz="1200" dirty="0" smtClean="0"/>
              <a:t>. 32</a:t>
            </a:r>
            <a:endParaRPr lang="en-US" sz="1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Autofit/>
          </a:bodyPr>
          <a:lstStyle/>
          <a:p>
            <a:r>
              <a:rPr lang="en-US" sz="2000" dirty="0" smtClean="0"/>
              <a:t/>
            </a:r>
            <a:br>
              <a:rPr lang="en-US" sz="2000" dirty="0" smtClean="0"/>
            </a:br>
            <a:r>
              <a:rPr lang="en-US" sz="2000" dirty="0" smtClean="0"/>
              <a:t>Michigan's </a:t>
            </a:r>
            <a:r>
              <a:rPr lang="en-US" sz="2000" dirty="0"/>
              <a:t>ban on affirmative action upheld by Supreme Court</a:t>
            </a:r>
            <a:br>
              <a:rPr lang="en-US" sz="2000" dirty="0"/>
            </a:br>
            <a:r>
              <a:rPr lang="en-US" sz="2000" b="1" dirty="0"/>
              <a:t>By Bill Mears, CNN Supreme Court Producer</a:t>
            </a:r>
            <a:br>
              <a:rPr lang="en-US" sz="2000" b="1" dirty="0"/>
            </a:br>
            <a:r>
              <a:rPr lang="en-US" sz="2000" dirty="0"/>
              <a:t>Updated 10:22 AM ET, Wed April 23, 2014</a:t>
            </a:r>
            <a:br>
              <a:rPr lang="en-US" sz="2000" dirty="0"/>
            </a:br>
            <a:endParaRPr lang="en-US" sz="2000" dirty="0"/>
          </a:p>
        </p:txBody>
      </p:sp>
      <p:sp>
        <p:nvSpPr>
          <p:cNvPr id="3" name="Content Placeholder 2"/>
          <p:cNvSpPr>
            <a:spLocks noGrp="1"/>
          </p:cNvSpPr>
          <p:nvPr>
            <p:ph idx="1"/>
          </p:nvPr>
        </p:nvSpPr>
        <p:spPr/>
        <p:txBody>
          <a:bodyPr/>
          <a:lstStyle/>
          <a:p>
            <a:r>
              <a:rPr lang="en-US" dirty="0">
                <a:hlinkClick r:id="rId2"/>
              </a:rPr>
              <a:t>http://www.cnn.com/2014/04/22/justice/scotus-michigan-affirmative-action</a:t>
            </a:r>
            <a:r>
              <a:rPr lang="en-US" dirty="0" smtClean="0">
                <a:hlinkClick r:id="rId2"/>
              </a:rPr>
              <a:t>/</a:t>
            </a:r>
            <a:endParaRPr lang="en-US" dirty="0" smtClean="0"/>
          </a:p>
          <a:p>
            <a:endParaRPr lang="en-US" dirty="0"/>
          </a:p>
          <a:p>
            <a:endParaRPr lang="en-US" dirty="0"/>
          </a:p>
        </p:txBody>
      </p:sp>
    </p:spTree>
    <p:extLst>
      <p:ext uri="{BB962C8B-B14F-4D97-AF65-F5344CB8AC3E}">
        <p14:creationId xmlns:p14="http://schemas.microsoft.com/office/powerpoint/2010/main" val="3164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14</a:t>
            </a:r>
            <a:r>
              <a:rPr lang="en-US" sz="3200" baseline="30000" dirty="0" smtClean="0"/>
              <a:t>th</a:t>
            </a:r>
            <a:r>
              <a:rPr lang="en-US" sz="3200" dirty="0" smtClean="0"/>
              <a:t> Amendment: Equal Protection Clause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Section 1: All persons born or naturalized in the United States, and subject to the jurisdiction thereof, are citizens of the United States and of the State wherein they reside.  </a:t>
            </a:r>
            <a:r>
              <a:rPr lang="en-US" dirty="0" smtClean="0">
                <a:solidFill>
                  <a:srgbClr val="FF0000"/>
                </a:solidFill>
                <a:effectLst>
                  <a:outerShdw blurRad="38100" dist="38100" dir="2700000" algn="tl">
                    <a:srgbClr val="000000">
                      <a:alpha val="43137"/>
                    </a:srgbClr>
                  </a:outerShdw>
                </a:effectLst>
              </a:rPr>
              <a:t>No State shall make or enforce any law which shall </a:t>
            </a:r>
            <a:r>
              <a:rPr lang="en-US" dirty="0" smtClean="0"/>
              <a:t>abridge the privileges or immunities of citizens of the United States; nor shall any State deprive any person of life, liberty, or property, without due process of law; nor </a:t>
            </a:r>
            <a:r>
              <a:rPr lang="en-US" dirty="0" smtClean="0">
                <a:solidFill>
                  <a:srgbClr val="FF0000"/>
                </a:solidFill>
                <a:effectLst>
                  <a:outerShdw blurRad="38100" dist="38100" dir="2700000" algn="tl">
                    <a:srgbClr val="000000">
                      <a:alpha val="43137"/>
                    </a:srgbClr>
                  </a:outerShdw>
                </a:effectLst>
              </a:rPr>
              <a:t>deny to any person within its jurisdiction the equal protection of the law</a:t>
            </a:r>
            <a:r>
              <a:rPr lang="en-US" dirty="0" smtClean="0"/>
              <a:t>. </a:t>
            </a:r>
          </a:p>
          <a:p>
            <a:pPr algn="r"/>
            <a:r>
              <a:rPr lang="en-US" dirty="0" smtClean="0"/>
              <a:t>  </a:t>
            </a:r>
            <a:r>
              <a:rPr lang="en-US" sz="1200" dirty="0" smtClean="0"/>
              <a:t>U.S. Const., amend. XIV</a:t>
            </a:r>
            <a:endParaRPr lang="en-US"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smtClean="0"/>
              <a:t>Choice #1: Prohibiting Discrimination, Enforcing the Laws. </a:t>
            </a:r>
          </a:p>
          <a:p>
            <a:pPr lvl="1"/>
            <a:r>
              <a:rPr lang="en-US" dirty="0" smtClean="0"/>
              <a:t>Our public commitment is to uphold the principle of equality under the law, for people of </a:t>
            </a:r>
            <a:r>
              <a:rPr lang="en-US" b="1" dirty="0" smtClean="0"/>
              <a:t>ALL</a:t>
            </a:r>
            <a:r>
              <a:rPr lang="en-US" dirty="0" smtClean="0"/>
              <a:t> races.  The government’s obligation is to make sure the rules of the game are the same for everyone. </a:t>
            </a:r>
            <a:r>
              <a:rPr lang="en-US" b="1" dirty="0" smtClean="0"/>
              <a:t>BUT</a:t>
            </a:r>
            <a:r>
              <a:rPr lang="en-US" dirty="0" smtClean="0"/>
              <a:t> equality of opportunity does not necessarily lead to equal results.  </a:t>
            </a:r>
          </a:p>
        </p:txBody>
      </p:sp>
    </p:spTree>
    <p:extLst>
      <p:ext uri="{BB962C8B-B14F-4D97-AF65-F5344CB8AC3E}">
        <p14:creationId xmlns:p14="http://schemas.microsoft.com/office/powerpoint/2010/main" val="491317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smtClean="0"/>
              <a:t>Choice #2: Affirmative Action Strategy: Taking Race into Consideration</a:t>
            </a:r>
          </a:p>
          <a:p>
            <a:pPr lvl="1"/>
            <a:r>
              <a:rPr lang="en-US" dirty="0" smtClean="0"/>
              <a:t>Equal opportunity is not enough.  Government must take measures to ensure equal </a:t>
            </a:r>
            <a:r>
              <a:rPr lang="en-US" b="1" dirty="0" smtClean="0"/>
              <a:t>RESULTS</a:t>
            </a:r>
            <a:r>
              <a:rPr lang="en-US" dirty="0" smtClean="0"/>
              <a:t>, even if affirmative action benefits minority groups at the expense of others.  Racial equality can be achieved </a:t>
            </a:r>
            <a:r>
              <a:rPr lang="en-US" b="1" dirty="0" smtClean="0"/>
              <a:t>ONLY</a:t>
            </a:r>
            <a:r>
              <a:rPr lang="en-US" dirty="0" smtClean="0"/>
              <a:t> by allowing preferences for groups that have suffered from discrimination.  </a:t>
            </a:r>
            <a:endParaRPr lang="en-US" dirty="0"/>
          </a:p>
        </p:txBody>
      </p:sp>
    </p:spTree>
    <p:extLst>
      <p:ext uri="{BB962C8B-B14F-4D97-AF65-F5344CB8AC3E}">
        <p14:creationId xmlns:p14="http://schemas.microsoft.com/office/powerpoint/2010/main" val="596705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smtClean="0"/>
              <a:t>Choice #3: Ladder Out of Poverty: Helping the Poor, Closing the racial Gap.</a:t>
            </a:r>
          </a:p>
          <a:p>
            <a:pPr lvl="1"/>
            <a:r>
              <a:rPr lang="en-US" dirty="0" smtClean="0"/>
              <a:t>Because the obstacles to equality today are chiefly economic, race-specific remedies are no longer the most promising.  Poverty </a:t>
            </a:r>
            <a:r>
              <a:rPr lang="en-US" b="1" dirty="0" smtClean="0"/>
              <a:t>MUST</a:t>
            </a:r>
            <a:r>
              <a:rPr lang="en-US" dirty="0" smtClean="0"/>
              <a:t> be attacked at its roots with aggressive social welfare programs that will help </a:t>
            </a:r>
            <a:r>
              <a:rPr lang="en-US" b="1" dirty="0" smtClean="0"/>
              <a:t>ALL</a:t>
            </a:r>
            <a:r>
              <a:rPr lang="en-US" dirty="0" smtClean="0"/>
              <a:t> low income people, even if such programs are costly.  </a:t>
            </a:r>
            <a:endParaRPr lang="en-US" dirty="0"/>
          </a:p>
        </p:txBody>
      </p:sp>
    </p:spTree>
    <p:extLst>
      <p:ext uri="{BB962C8B-B14F-4D97-AF65-F5344CB8AC3E}">
        <p14:creationId xmlns:p14="http://schemas.microsoft.com/office/powerpoint/2010/main" val="2849135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Follow Up </a:t>
            </a:r>
            <a:r>
              <a:rPr lang="en-US" dirty="0" smtClean="0"/>
              <a:t>Question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Justice </a:t>
            </a:r>
            <a:r>
              <a:rPr lang="en-US" dirty="0"/>
              <a:t>Harlan advocated in his lone dissent in the 1896 </a:t>
            </a:r>
            <a:r>
              <a:rPr lang="en-US" i="1" dirty="0"/>
              <a:t>Plessy v. Ferguson </a:t>
            </a:r>
            <a:r>
              <a:rPr lang="en-US" dirty="0"/>
              <a:t>decision,  “Our Constitution is color blind, and neither knows nor tolerates classes among citizens” </a:t>
            </a:r>
          </a:p>
          <a:p>
            <a:pPr algn="r"/>
            <a:r>
              <a:rPr lang="en-US" sz="1100" dirty="0" smtClean="0"/>
              <a:t>Erler, 2013,  p. 7</a:t>
            </a:r>
            <a:endParaRPr lang="en-US" sz="1100" dirty="0"/>
          </a:p>
          <a:p>
            <a:pPr marL="342900" lvl="1" indent="-342900">
              <a:buFont typeface="Arial" pitchFamily="34" charset="0"/>
              <a:buChar char="•"/>
            </a:pPr>
            <a:r>
              <a:rPr lang="en-US" dirty="0"/>
              <a:t>Is Our Constitution </a:t>
            </a:r>
            <a:r>
              <a:rPr lang="en-US" dirty="0" smtClean="0"/>
              <a:t>Colorblind?  How do we enable all </a:t>
            </a:r>
            <a:r>
              <a:rPr lang="en-US" smtClean="0"/>
              <a:t>citizens to achieve </a:t>
            </a:r>
            <a:r>
              <a:rPr lang="en-US" dirty="0" smtClean="0"/>
              <a:t>the “American Dream” and ensure </a:t>
            </a:r>
            <a:r>
              <a:rPr lang="en-US" smtClean="0"/>
              <a:t>that “all </a:t>
            </a:r>
            <a:r>
              <a:rPr lang="en-US" dirty="0" smtClean="0"/>
              <a:t>men are born equal” as Thomas Jefferson penned?</a:t>
            </a:r>
          </a:p>
          <a:p>
            <a:pPr lvl="1"/>
            <a:r>
              <a:rPr lang="en-US" dirty="0" smtClean="0"/>
              <a:t>Which of the following choices best accomplishes this goal? </a:t>
            </a:r>
          </a:p>
          <a:p>
            <a:pPr lvl="2"/>
            <a:r>
              <a:rPr lang="en-US" dirty="0"/>
              <a:t>Choice #1: Prohibiting Discrimination, Enforcing the Laws. </a:t>
            </a:r>
            <a:endParaRPr lang="en-US" dirty="0" smtClean="0"/>
          </a:p>
          <a:p>
            <a:pPr lvl="2"/>
            <a:r>
              <a:rPr lang="en-US" dirty="0" smtClean="0"/>
              <a:t>Choice </a:t>
            </a:r>
            <a:r>
              <a:rPr lang="en-US" dirty="0"/>
              <a:t>#2: Affirmative Action Strategy: Taking Race into </a:t>
            </a:r>
            <a:r>
              <a:rPr lang="en-US" dirty="0" smtClean="0"/>
              <a:t>Consideration</a:t>
            </a:r>
          </a:p>
          <a:p>
            <a:pPr lvl="2"/>
            <a:r>
              <a:rPr lang="en-US" dirty="0" smtClean="0"/>
              <a:t>Choice #</a:t>
            </a:r>
            <a:r>
              <a:rPr lang="en-US" dirty="0"/>
              <a:t>3: Ladder Out of Poverty: Helping the Poor, Closing the racial Gap</a:t>
            </a:r>
            <a:r>
              <a:rPr lang="en-US" dirty="0" smtClean="0"/>
              <a:t>.</a:t>
            </a:r>
          </a:p>
          <a:p>
            <a:pPr lvl="1"/>
            <a:endParaRPr lang="en-US" dirty="0"/>
          </a:p>
          <a:p>
            <a:pPr lvl="1"/>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410127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Ricci v. </a:t>
            </a:r>
            <a:r>
              <a:rPr lang="en-US" dirty="0" err="1" smtClean="0"/>
              <a:t>DeStefano</a:t>
            </a:r>
            <a:r>
              <a:rPr lang="en-US" dirty="0" smtClean="0"/>
              <a:t> (2009)</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a:t>Facts</a:t>
            </a:r>
          </a:p>
          <a:p>
            <a:r>
              <a:rPr lang="en-US" dirty="0"/>
              <a:t>Employers use many strategies to identify the most qualified people to hire for a job.  Some read resumes, use interviews, or call references.  Many employers use job-related tests to find the most qualified people for a position.  These tests are legal so long as they are related to the job and the results are not used to discriminate on the basis of race, sex, age, disability, religion, or national origin.  In fact, federal law says tests that are neutral on their face, but have a significant adverse impact on one of those groups, are not allowed unless the test is job-related and there is no alternative that would produce less discriminatory results. </a:t>
            </a:r>
          </a:p>
          <a:p>
            <a:r>
              <a:rPr lang="en-US" dirty="0"/>
              <a:t>In 2003, the New Haven, CT, Fire Department had openings for the positions of captain and lieutenant.  They decided to promote candidates from within the department, and hired an outside company to design an exam to determine the most qualified candidates.  The exam results showed that none of the African American test-takers and only two of the Hispanic test-takers scored well enough to be considered for the promotion.  The city held hearings to determine whether or not they should certify the results of the test.  </a:t>
            </a:r>
          </a:p>
          <a:p>
            <a:r>
              <a:rPr lang="en-US" dirty="0"/>
              <a:t>Several firefighters stated that the test was fair and the questions were nationally recognized. Others complained that some questions were not relevant to the skills necessary for the positions.  A professional organization noted that previous exams used by the city had not disproportionately excluded minorities, so something must be wrong with this test.  The company that designed the test said the content was neutral.  An industrial psychologist reviewed the results and suggested several alternative methods for assessing candidates’ qualifications.  Finally, the city’s attorneys argued against certifying the results, saying that making promotions based on the test could violate Title VII, the federal law prohibiting employment discrimination.  </a:t>
            </a:r>
          </a:p>
          <a:p>
            <a:r>
              <a:rPr lang="en-US" dirty="0"/>
              <a:t>The city decided not to certify the results, and no promotions were made.  One Hispanic candidate and seventeen white candidates (including Ricci) who had taken the exam filed a lawsuit against the city, alleging that the failure to use the test results violated their Title VII rights.  The district court found for the city, as did the Second Circuit Court of Appeals.  Ricci and the others appealed to the US Supreme Court. </a:t>
            </a:r>
          </a:p>
        </p:txBody>
      </p:sp>
    </p:spTree>
    <p:extLst>
      <p:ext uri="{BB962C8B-B14F-4D97-AF65-F5344CB8AC3E}">
        <p14:creationId xmlns:p14="http://schemas.microsoft.com/office/powerpoint/2010/main" val="2956169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Ricci v. </a:t>
            </a:r>
            <a:r>
              <a:rPr lang="en-US" dirty="0" err="1"/>
              <a:t>DeStefano</a:t>
            </a:r>
            <a:r>
              <a:rPr lang="en-US" dirty="0"/>
              <a:t> (2009</a:t>
            </a:r>
            <a:r>
              <a:rPr lang="en-US" dirty="0" smtClean="0"/>
              <a:t>) </a:t>
            </a:r>
            <a:r>
              <a:rPr lang="en-US" sz="2800" dirty="0" smtClean="0"/>
              <a:t>(continued)</a:t>
            </a:r>
            <a:endParaRPr lang="en-US" sz="2800" dirty="0"/>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1916787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Federal Law</a:t>
            </a:r>
          </a:p>
          <a:p>
            <a:pPr lvl="0"/>
            <a:r>
              <a:rPr lang="en-US" b="1" dirty="0"/>
              <a:t>Title VII</a:t>
            </a:r>
            <a:endParaRPr lang="en-US" dirty="0"/>
          </a:p>
          <a:p>
            <a:r>
              <a:rPr lang="en-US" dirty="0"/>
              <a:t>“It shall be an unlawful employment practice for an employer to fail or refuse to hire or to discharge any individual, or otherwise to discriminate against any individual with respect to his compensation, terms, conditions, or privileges of employment, because of such individual’s race, color, religion, sex, or national origin”</a:t>
            </a:r>
          </a:p>
          <a:p>
            <a:r>
              <a:rPr lang="en-US" dirty="0"/>
              <a:t>“…nor shall it be an unlawful employment practice for an employer to give and to act upon the results of any professionally developed ability test provided that such test, its administration or action upon the results is not designed, intended or used to discriminate because of race, color, religion, sex or national origin.”</a:t>
            </a:r>
          </a:p>
          <a:p>
            <a:endParaRPr lang="en-US" dirty="0"/>
          </a:p>
        </p:txBody>
      </p:sp>
    </p:spTree>
    <p:extLst>
      <p:ext uri="{BB962C8B-B14F-4D97-AF65-F5344CB8AC3E}">
        <p14:creationId xmlns:p14="http://schemas.microsoft.com/office/powerpoint/2010/main" val="4252374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7500" lnSpcReduction="20000"/>
          </a:bodyPr>
          <a:lstStyle/>
          <a:p>
            <a:r>
              <a:rPr lang="en-US" b="1" i="1" dirty="0"/>
              <a:t>Arguments for Ricci</a:t>
            </a:r>
          </a:p>
          <a:p>
            <a:pPr lvl="0"/>
            <a:r>
              <a:rPr lang="en-US" dirty="0"/>
              <a:t>The city engaged in intentional discrimination by not promoting the well-qualified candidates because of their race.  They didn’t want the white firefighters to get the promotions. </a:t>
            </a:r>
          </a:p>
          <a:p>
            <a:pPr lvl="0"/>
            <a:r>
              <a:rPr lang="en-US" dirty="0"/>
              <a:t>The city’s real desire was not to comply with Title VII, but rather to prevent the promotion of high-scoring candidates, based on their race.  The city could have taken steps to study the exam and validate its neutrality, but instead it just threw out the results.  </a:t>
            </a:r>
          </a:p>
          <a:p>
            <a:pPr lvl="0"/>
            <a:r>
              <a:rPr lang="en-US" dirty="0"/>
              <a:t>Whether it was their intention or not, the fire department, in effect, took away something that belonged to the white applicants </a:t>
            </a:r>
            <a:r>
              <a:rPr lang="en-US" u="sng" dirty="0"/>
              <a:t>because</a:t>
            </a:r>
            <a:r>
              <a:rPr lang="en-US" dirty="0"/>
              <a:t> of their status as white.</a:t>
            </a:r>
          </a:p>
          <a:p>
            <a:pPr lvl="0"/>
            <a:r>
              <a:rPr lang="en-US" dirty="0"/>
              <a:t>Mere statistical disparities do not by themselves violate Title VII.  There is only a violation if the disparities are combined with the employer’s inability to prove that the test is valid and the lack of a less discriminatory alternative.  The city did not try to validate the test or figure out whether there was a less discriminatory alternative.  </a:t>
            </a:r>
          </a:p>
          <a:p>
            <a:pPr lvl="0"/>
            <a:r>
              <a:rPr lang="en-US" dirty="0"/>
              <a:t>The city has no history of racial discrimination that they were trying to remedy.</a:t>
            </a:r>
          </a:p>
          <a:p>
            <a:pPr lvl="0"/>
            <a:r>
              <a:rPr lang="en-US" dirty="0"/>
              <a:t>Race discrimination constitutes deliberately disparate treatment on the basis of race, and the motive for such differential treatment (whether it is trying to right historical wrongs or not) is immaterial. Any decision to hire or promote a job candidate in part on the basis of her race is wrong and illegal.</a:t>
            </a:r>
          </a:p>
          <a:p>
            <a:pPr lvl="0"/>
            <a:r>
              <a:rPr lang="en-US" dirty="0"/>
              <a:t>The State has an interest in ensuring that employment, specifically employment such as firefighting where one’s skill level is incredibly important, is based on merit.  </a:t>
            </a:r>
          </a:p>
          <a:p>
            <a:pPr lvl="0"/>
            <a:r>
              <a:rPr lang="en-US" dirty="0"/>
              <a:t>A Supreme Court decision for the city will sanction employers’ abilities to discriminate against whites. </a:t>
            </a:r>
          </a:p>
          <a:p>
            <a:endParaRPr lang="en-US" dirty="0"/>
          </a:p>
        </p:txBody>
      </p:sp>
    </p:spTree>
    <p:extLst>
      <p:ext uri="{BB962C8B-B14F-4D97-AF65-F5344CB8AC3E}">
        <p14:creationId xmlns:p14="http://schemas.microsoft.com/office/powerpoint/2010/main" val="3820478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a:t>Arguments for </a:t>
            </a:r>
            <a:r>
              <a:rPr lang="en-US" b="1" i="1" dirty="0" err="1"/>
              <a:t>DeStefano</a:t>
            </a:r>
            <a:r>
              <a:rPr lang="en-US" b="1" i="1" dirty="0"/>
              <a:t> / City of New Haven</a:t>
            </a:r>
          </a:p>
          <a:p>
            <a:pPr lvl="0"/>
            <a:r>
              <a:rPr lang="en-US" dirty="0"/>
              <a:t>Title VII explicitly deems neutral policies that have a disparate impact automatically suspect and requires an examination and justification if they are to be maintained.</a:t>
            </a:r>
          </a:p>
          <a:p>
            <a:pPr lvl="0"/>
            <a:r>
              <a:rPr lang="en-US" dirty="0"/>
              <a:t>The city was not intentionally discriminating against the high scoring white firefighters.  They were simply fulfilling their obligation to comply with Title VII’s rule that a facially neutral test can’t be discriminatory in practice.  </a:t>
            </a:r>
          </a:p>
          <a:p>
            <a:pPr lvl="0"/>
            <a:r>
              <a:rPr lang="en-US" dirty="0"/>
              <a:t>The disparate test results could lead a reasonable person to conclude that the test was measuring something other than a candidate's future quality of performance.  The fact that not one African-American scored well is indicative of a flaw in the test.</a:t>
            </a:r>
          </a:p>
          <a:p>
            <a:pPr lvl="0"/>
            <a:r>
              <a:rPr lang="en-US" dirty="0"/>
              <a:t>The remedy (throwing out all the tests) was race-neutral because all races were affected the same way.  </a:t>
            </a:r>
          </a:p>
          <a:p>
            <a:pPr lvl="0"/>
            <a:r>
              <a:rPr lang="en-US" dirty="0"/>
              <a:t>The petitioners do not have a valid claim of employment discrimination because no one suffered a negative employment action (a significant change in employment status); instead, no one was promoted.  They did not lose promotions to someone else. </a:t>
            </a:r>
          </a:p>
          <a:p>
            <a:pPr lvl="0"/>
            <a:r>
              <a:rPr lang="en-US" dirty="0"/>
              <a:t>The city doesn’t have to have past violations of Title VII, nor a current proven violation, to take voluntary steps to avoid breaking the law.  </a:t>
            </a:r>
          </a:p>
          <a:p>
            <a:pPr lvl="0"/>
            <a:r>
              <a:rPr lang="en-US" dirty="0"/>
              <a:t>The history of race in this country requires that we do our best to ensure that African-Americans are no longer excluded from the most sought-after positions in public life. </a:t>
            </a:r>
          </a:p>
          <a:p>
            <a:pPr lvl="0"/>
            <a:r>
              <a:rPr lang="en-US" dirty="0"/>
              <a:t>Discrimination is now largely subtle with institutional and systematic bias.  The city has an obligation to respond to indicators of discrimination, like the disparate test results, even when there is no obvious, overt discrimination. </a:t>
            </a:r>
          </a:p>
          <a:p>
            <a:pPr lvl="0"/>
            <a:r>
              <a:rPr lang="en-US" dirty="0"/>
              <a:t>To perform a public function effectively, any governmental department must be well-integrated and must accordingly avoid having a </a:t>
            </a:r>
            <a:r>
              <a:rPr lang="en-US" i="1" dirty="0"/>
              <a:t>de facto</a:t>
            </a:r>
            <a:r>
              <a:rPr lang="en-US" dirty="0"/>
              <a:t> color line in its ranks.</a:t>
            </a:r>
          </a:p>
          <a:p>
            <a:endParaRPr lang="en-US" dirty="0"/>
          </a:p>
        </p:txBody>
      </p:sp>
    </p:spTree>
    <p:extLst>
      <p:ext uri="{BB962C8B-B14F-4D97-AF65-F5344CB8AC3E}">
        <p14:creationId xmlns:p14="http://schemas.microsoft.com/office/powerpoint/2010/main" val="4128569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402122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Equal Protection Clause History </a:t>
            </a:r>
            <a:endParaRPr lang="en-US" dirty="0"/>
          </a:p>
        </p:txBody>
      </p:sp>
      <p:sp>
        <p:nvSpPr>
          <p:cNvPr id="3" name="Content Placeholder 2"/>
          <p:cNvSpPr>
            <a:spLocks noGrp="1"/>
          </p:cNvSpPr>
          <p:nvPr>
            <p:ph idx="1"/>
          </p:nvPr>
        </p:nvSpPr>
        <p:spPr/>
        <p:txBody>
          <a:bodyPr>
            <a:noAutofit/>
          </a:bodyPr>
          <a:lstStyle/>
          <a:p>
            <a:r>
              <a:rPr lang="en-US" sz="2000" dirty="0" smtClean="0"/>
              <a:t>This clause, like all parts of the Thirteenth, Fourteenth, and Fifteenth Amendments, was enacted shortly after the Civil War, and its primary</a:t>
            </a:r>
            <a:r>
              <a:rPr lang="en-US" sz="2000" dirty="0"/>
              <a:t/>
            </a:r>
            <a:br>
              <a:rPr lang="en-US" sz="2000" dirty="0"/>
            </a:br>
            <a:r>
              <a:rPr lang="en-US" sz="2000" dirty="0"/>
              <a:t>goal was to secure free and equal treatment for ex-slaves. </a:t>
            </a:r>
          </a:p>
          <a:p>
            <a:pPr algn="r"/>
            <a:r>
              <a:rPr lang="en-US" sz="1100" dirty="0"/>
              <a:t>Emanuel</a:t>
            </a:r>
            <a:r>
              <a:rPr lang="en-US" sz="1100"/>
              <a:t>, </a:t>
            </a:r>
            <a:r>
              <a:rPr lang="en-US" sz="1100" smtClean="0"/>
              <a:t>2012</a:t>
            </a:r>
          </a:p>
          <a:p>
            <a:pPr algn="r"/>
            <a:endParaRPr lang="en-US" sz="1100" dirty="0"/>
          </a:p>
          <a:p>
            <a:r>
              <a:rPr lang="en-US" sz="2000" dirty="0" smtClean="0"/>
              <a:t>Based on its framing and ratification history, the two key aspects of the Fourteenth Amendment equal protection clause was the public demand from the North that the postwar South be restrained from future discriminating against blacks and Northerners, and that this restraint be imposed without altering radically the structure of the federal system, or increasing markedly the powers of the federal system of government</a:t>
            </a:r>
          </a:p>
          <a:p>
            <a:pPr algn="r"/>
            <a:r>
              <a:rPr lang="en-US" sz="1100" dirty="0" smtClean="0"/>
              <a:t>Nelson, 1988. </a:t>
            </a:r>
          </a:p>
          <a:p>
            <a:endParaRPr lang="en-US" sz="11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92500"/>
          </a:bodyPr>
          <a:lstStyle/>
          <a:p>
            <a:r>
              <a:rPr lang="en-US" b="1" i="1" dirty="0"/>
              <a:t>Decision</a:t>
            </a:r>
          </a:p>
          <a:p>
            <a:r>
              <a:rPr lang="en-US" dirty="0"/>
              <a:t>Justice Kennedy wrote the opinion of the Court, in which Chief Justice Roberts and Justices Scalia, Thomas, and Alito joined.  Justice Scalia wrote a concurring opinion.  Justice Alito wrote a concurring opinion, in which Justices Scalia and Thomas joined.  Justice Ginsburg wrote a dissenting opinion, in which Justices Stevens, Souter, and Breyer joined</a:t>
            </a:r>
            <a:r>
              <a:rPr lang="en-US" dirty="0" smtClean="0"/>
              <a:t>.</a:t>
            </a:r>
          </a:p>
          <a:p>
            <a:endParaRPr lang="en-US" dirty="0"/>
          </a:p>
          <a:p>
            <a:endParaRPr lang="en-US" dirty="0"/>
          </a:p>
        </p:txBody>
      </p:sp>
    </p:spTree>
    <p:extLst>
      <p:ext uri="{BB962C8B-B14F-4D97-AF65-F5344CB8AC3E}">
        <p14:creationId xmlns:p14="http://schemas.microsoft.com/office/powerpoint/2010/main" val="1232186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4" name="Rectangle 1"/>
          <p:cNvSpPr>
            <a:spLocks noGrp="1" noChangeArrowheads="1"/>
          </p:cNvSpPr>
          <p:nvPr>
            <p:ph idx="1"/>
          </p:nvPr>
        </p:nvSpPr>
        <p:spPr bwMode="auto">
          <a:xfrm>
            <a:off x="609600" y="89394"/>
            <a:ext cx="8077200"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Majority</a:t>
            </a:r>
            <a:endParaRPr kumimoji="0" lang="en-US" altLang="en-US" sz="18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In a 5-4 decision, the Court ruled that New Haven violated Title VII when it threw out the test results.  Title VII prohibits two types of discrimination:  disparate treatment (intentional discrimination) and disparate impact (actions that don’t appear discriminatory on their face, but are in their effects).  The Court held that the city’s decision to throw out the test results constituted disparate treatment of those firefighters eligible for promotion because the results were thrown out based solely on race.  They held that an employer cannot engage in disparate treatment simply because they fear a disparate impact lawsuit (as the city justified its decision to throw out the test results by claiming that if it had not, it would have faced a disparate impact claim from the African American firefighters).</a:t>
            </a:r>
            <a:endParaRPr kumimoji="0" lang="en-US" altLang="en-US" sz="1800" b="0" i="0" u="none" strike="noStrike" cap="none" normalizeH="0" baseline="0" dirty="0" smtClean="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Court asserted that an employer could engage in intentional discrimination only if it could show that there was a </a:t>
            </a:r>
            <a:r>
              <a:rPr kumimoji="0" lang="en-US" altLang="en-US" sz="1800" b="0" i="0" u="sng"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strong basis in evidence</a:t>
            </a:r>
            <a:r>
              <a:rPr kumimoji="0" lang="en-US" altLang="en-US" sz="18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that it would be held liable in a disparate impact suit from other employees.  In other words, New Haven could only throw out the test results (an intentionally discriminatory act) if it could show a strong basis in evidence that it would lose a disparate impact claim by the African American firefighters.  The Court found that New Haven did not show this strong basis in evidence because, while the test results did have a discriminatory effect, New Haven could have defeated the disparate impact claim by proving that the test was job related and that there was not a less-discriminatory alternative available.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9684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a:t> (2009) </a:t>
            </a:r>
            <a:r>
              <a:rPr lang="en-US" sz="2800"/>
              <a:t>(continued)</a:t>
            </a:r>
            <a:endParaRPr lang="en-US" dirty="0"/>
          </a:p>
        </p:txBody>
      </p:sp>
      <p:sp>
        <p:nvSpPr>
          <p:cNvPr id="3" name="Content Placeholder 2"/>
          <p:cNvSpPr>
            <a:spLocks noGrp="1"/>
          </p:cNvSpPr>
          <p:nvPr>
            <p:ph idx="1"/>
          </p:nvPr>
        </p:nvSpPr>
        <p:spPr/>
        <p:txBody>
          <a:bodyPr/>
          <a:lstStyle/>
          <a:p>
            <a:endParaRPr lang="en-US" dirty="0" smtClean="0"/>
          </a:p>
          <a:p>
            <a:pPr marL="0" indent="0">
              <a:buNone/>
            </a:pPr>
            <a:endParaRPr lang="en-US" dirty="0"/>
          </a:p>
        </p:txBody>
      </p:sp>
      <p:sp>
        <p:nvSpPr>
          <p:cNvPr id="6" name="Rectangle 3"/>
          <p:cNvSpPr>
            <a:spLocks noChangeArrowheads="1"/>
          </p:cNvSpPr>
          <p:nvPr/>
        </p:nvSpPr>
        <p:spPr bwMode="auto">
          <a:xfrm>
            <a:off x="152400" y="1636692"/>
            <a:ext cx="89154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smtClean="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Dissent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argued that New Haven’s decision to throw out the test results did not violate Title VII, disputing the Majority’s ruling on several grounds.  First, the dissent asserted that employers who reject a test because of a disparate impact are not engaging in intentional discrimination.  Second, they asserted that the “strong basis in evidence” standard is arbitrary and should not apply.  Instead, they would argue that employers need only to have good cause to believe that the job test could not be proven to be a business necessity with no less discriminatory alternatives.  The dissenting justices pointed out that there was ample evidence to question how well the test actually measured relevant job-related information.  There was also evidence that there may have been less-discriminatory alternative methods for determining promotions required that the test results.  Therefore, New Haven had good cause to believe that the test would not meet Title VII’s requirements for job-relatedness and less discriminatory alternatives and should have thrown the test out.  </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pointed out that there has been a long history of racial discrimination, particularly in firehouses, and Title VII has been an effective tool in combating practices that may appear facially neutral, but are, in effect, discriminatory.  The city was reasonably trying to avoid a disparate impact claim from the minority firefighters.  The majority’s decision will discourage employers from taking voluntary actions to prevent disparate impact out of fear that they will face disparate treatment claims from others.  Finally, the dissent criticized the Court’s decision to rule that New Haven had violated the new “strong basis in evidence” standard, rather than giving the city a chance to prove they did have a strong basis in evidence in the lower courts.</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3184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Works Cited</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Bill of Rights. (</a:t>
            </a:r>
            <a:r>
              <a:rPr lang="en-US" dirty="0" err="1" smtClean="0"/>
              <a:t>n.d</a:t>
            </a:r>
            <a:r>
              <a:rPr lang="en-US" dirty="0" smtClean="0"/>
              <a:t>.). </a:t>
            </a:r>
            <a:r>
              <a:rPr lang="en-US" i="1" dirty="0" smtClean="0"/>
              <a:t>Teaching American history website</a:t>
            </a:r>
            <a:r>
              <a:rPr lang="en-US" dirty="0" smtClean="0"/>
              <a:t>. Retrieved from 		http://teachingamericanhistory.org/library/document/bill-of-rights/</a:t>
            </a:r>
          </a:p>
          <a:p>
            <a:pPr>
              <a:buNone/>
            </a:pPr>
            <a:endParaRPr lang="en-US" dirty="0" smtClean="0"/>
          </a:p>
          <a:p>
            <a:r>
              <a:rPr lang="en-US" dirty="0" smtClean="0"/>
              <a:t>Barnes, R. (2013. October 13). Michigan is back with affirmative action fight. </a:t>
            </a:r>
            <a:r>
              <a:rPr lang="en-US" i="1" dirty="0" smtClean="0"/>
              <a:t>Washington Post</a:t>
            </a:r>
            <a:r>
              <a:rPr lang="en-US" dirty="0" smtClean="0"/>
              <a:t>  	Retrieved from http://www.washingtonpost.com/politics/michigan-is-back-with-affirmative-	action-fight/2013/10/13/9d7e216c-32a8-11e3-9c68-1cf643210300_story.html</a:t>
            </a:r>
          </a:p>
          <a:p>
            <a:pPr>
              <a:buNone/>
            </a:pPr>
            <a:r>
              <a:rPr lang="en-US" dirty="0" smtClean="0"/>
              <a:t> </a:t>
            </a:r>
          </a:p>
          <a:p>
            <a:r>
              <a:rPr lang="en-US" dirty="0" err="1" smtClean="0"/>
              <a:t>Biskupic,J</a:t>
            </a:r>
            <a:r>
              <a:rPr lang="en-US" dirty="0" smtClean="0"/>
              <a:t>. (2009). American Original: The life and constitution of Supreme Court Justice Antonin 	Scalia.  New York: Sarah Crichton Books</a:t>
            </a:r>
          </a:p>
          <a:p>
            <a:pPr>
              <a:buNone/>
            </a:pPr>
            <a:r>
              <a:rPr lang="en-US" dirty="0" smtClean="0"/>
              <a:t> </a:t>
            </a:r>
          </a:p>
          <a:p>
            <a:r>
              <a:rPr lang="en-US" dirty="0" err="1" smtClean="0"/>
              <a:t>Dalmia</a:t>
            </a:r>
            <a:r>
              <a:rPr lang="en-US" dirty="0" smtClean="0"/>
              <a:t>, S. (2013, October 13). Leave affirmative action up to the states</a:t>
            </a:r>
            <a:r>
              <a:rPr lang="en-US" i="1" dirty="0" smtClean="0"/>
              <a:t> USA Today </a:t>
            </a:r>
            <a:r>
              <a:rPr lang="en-US" dirty="0" smtClean="0"/>
              <a:t>Retrieved from 	http://www.usatoday.com/story/opinion/2013/10/13/affirmative-action-michigan-prop-2-	column/2977063/</a:t>
            </a:r>
          </a:p>
          <a:p>
            <a:pPr>
              <a:buNone/>
            </a:pPr>
            <a:r>
              <a:rPr lang="en-US" dirty="0" smtClean="0"/>
              <a:t> </a:t>
            </a:r>
          </a:p>
          <a:p>
            <a:r>
              <a:rPr lang="en-US" dirty="0" smtClean="0"/>
              <a:t>Declaration of Independence. (</a:t>
            </a:r>
            <a:r>
              <a:rPr lang="en-US" dirty="0" err="1" smtClean="0"/>
              <a:t>n.d</a:t>
            </a:r>
            <a:r>
              <a:rPr lang="en-US" dirty="0" smtClean="0"/>
              <a:t>.). </a:t>
            </a:r>
            <a:r>
              <a:rPr lang="en-US" i="1" dirty="0" smtClean="0"/>
              <a:t>Teaching American history website</a:t>
            </a:r>
            <a:r>
              <a:rPr lang="en-US" dirty="0" smtClean="0"/>
              <a:t>. Retrieved from 	http://teachingamericanhistory.org/library/document/declaration-of-independence/</a:t>
            </a:r>
          </a:p>
          <a:p>
            <a:pPr>
              <a:buNone/>
            </a:pPr>
            <a:r>
              <a:rPr lang="en-US" dirty="0" smtClean="0"/>
              <a:t> </a:t>
            </a:r>
          </a:p>
          <a:p>
            <a:r>
              <a:rPr lang="en-US" dirty="0" err="1" smtClean="0"/>
              <a:t>Denniston</a:t>
            </a:r>
            <a:r>
              <a:rPr lang="en-US" dirty="0" smtClean="0"/>
              <a:t>, L. (2013, October 12) “Argument preview: Race’s role on campus, society”  	</a:t>
            </a:r>
            <a:r>
              <a:rPr lang="en-US" i="1" dirty="0" smtClean="0"/>
              <a:t>scotusblog.com website</a:t>
            </a:r>
            <a:r>
              <a:rPr lang="en-US" dirty="0" smtClean="0"/>
              <a:t>.  Retrieved from http://www.scotusblog.com/2013/10/argument-	review-races-role-on-campus-in-society/</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Works Cited Continued</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smtClean="0"/>
              <a:t>Denniston</a:t>
            </a:r>
            <a:r>
              <a:rPr lang="en-US" dirty="0" smtClean="0"/>
              <a:t>, L. (2013, October 16) “ Constitution Check: Does banning affirmative action promote racial equality? “ </a:t>
            </a:r>
            <a:r>
              <a:rPr lang="en-US" i="1" dirty="0" smtClean="0"/>
              <a:t>constitutioncenter.org website</a:t>
            </a:r>
            <a:r>
              <a:rPr lang="en-US" dirty="0" smtClean="0"/>
              <a:t>. retrieved from: http://blog.constitutioncenter.org/2013/10/constitution-check-does -banning-affirmative-action-promote-racial-equality/</a:t>
            </a:r>
          </a:p>
          <a:p>
            <a:pPr>
              <a:buNone/>
            </a:pPr>
            <a:r>
              <a:rPr lang="en-US" dirty="0" smtClean="0"/>
              <a:t> </a:t>
            </a:r>
          </a:p>
          <a:p>
            <a:r>
              <a:rPr lang="en-US" dirty="0" smtClean="0"/>
              <a:t>Emanuel, S. (Ed.). (2012). </a:t>
            </a:r>
            <a:r>
              <a:rPr lang="en-US" u="sng" dirty="0" smtClean="0"/>
              <a:t>Emanuel law outline</a:t>
            </a:r>
            <a:r>
              <a:rPr lang="en-US" dirty="0" smtClean="0"/>
              <a:t> (Vol.13) New York; </a:t>
            </a:r>
            <a:r>
              <a:rPr lang="en-US" dirty="0" err="1" smtClean="0"/>
              <a:t>Wolters</a:t>
            </a:r>
            <a:r>
              <a:rPr lang="en-US" dirty="0" smtClean="0"/>
              <a:t> </a:t>
            </a:r>
            <a:r>
              <a:rPr lang="en-US" dirty="0" err="1" smtClean="0"/>
              <a:t>Kluwer</a:t>
            </a:r>
            <a:r>
              <a:rPr lang="en-US" dirty="0" smtClean="0"/>
              <a:t> Law and Business</a:t>
            </a:r>
          </a:p>
          <a:p>
            <a:pPr>
              <a:buNone/>
            </a:pPr>
            <a:r>
              <a:rPr lang="en-US" dirty="0" smtClean="0"/>
              <a:t> </a:t>
            </a:r>
          </a:p>
          <a:p>
            <a:r>
              <a:rPr lang="en-US" dirty="0" smtClean="0"/>
              <a:t>Erler, E. (2012, November). Is the Constitution colorblind. </a:t>
            </a:r>
            <a:r>
              <a:rPr lang="en-US" u="sng" dirty="0" smtClean="0"/>
              <a:t>Hillsdale </a:t>
            </a:r>
            <a:r>
              <a:rPr lang="en-US" u="sng" dirty="0" err="1" smtClean="0"/>
              <a:t>Imprimus</a:t>
            </a:r>
            <a:r>
              <a:rPr lang="en-US" dirty="0" smtClean="0"/>
              <a:t> (</a:t>
            </a:r>
            <a:r>
              <a:rPr lang="en-US" dirty="0" err="1" smtClean="0"/>
              <a:t>Vo.l</a:t>
            </a:r>
            <a:r>
              <a:rPr lang="en-US" dirty="0" smtClean="0"/>
              <a:t> 41 No. 11)</a:t>
            </a:r>
          </a:p>
          <a:p>
            <a:pPr>
              <a:buNone/>
            </a:pPr>
            <a:r>
              <a:rPr lang="en-US" dirty="0" smtClean="0"/>
              <a:t> </a:t>
            </a:r>
          </a:p>
          <a:p>
            <a:r>
              <a:rPr lang="en-US" dirty="0" smtClean="0"/>
              <a:t>Remy, R. (Ed). (2003). </a:t>
            </a:r>
            <a:r>
              <a:rPr lang="en-US" u="sng" dirty="0" smtClean="0"/>
              <a:t>United States government: Democracy in action</a:t>
            </a:r>
            <a:r>
              <a:rPr lang="en-US" dirty="0" smtClean="0"/>
              <a:t> (Vol. 5). Columbus, OH; 	Glencoe/McGraw-Hill</a:t>
            </a:r>
          </a:p>
          <a:p>
            <a:pPr>
              <a:buNone/>
            </a:pPr>
            <a:r>
              <a:rPr lang="en-US" dirty="0" smtClean="0"/>
              <a:t> </a:t>
            </a:r>
          </a:p>
          <a:p>
            <a:r>
              <a:rPr lang="en-US" dirty="0" smtClean="0"/>
              <a:t>Ross, B. (2013, November 18) “The Death of a President?”  </a:t>
            </a:r>
            <a:r>
              <a:rPr lang="en-US" i="1" dirty="0" smtClean="0"/>
              <a:t>New York Times Upfront</a:t>
            </a:r>
            <a:r>
              <a:rPr lang="en-US" dirty="0" smtClean="0"/>
              <a:t>, 146, p . 16-19</a:t>
            </a:r>
          </a:p>
          <a:p>
            <a:pPr>
              <a:buNone/>
            </a:pPr>
            <a:r>
              <a:rPr lang="en-US" dirty="0" smtClean="0"/>
              <a:t> </a:t>
            </a:r>
          </a:p>
          <a:p>
            <a:r>
              <a:rPr lang="en-US" dirty="0" smtClean="0"/>
              <a:t>Toobin, J. (2007).  </a:t>
            </a:r>
            <a:r>
              <a:rPr lang="en-US" u="sng" dirty="0" smtClean="0"/>
              <a:t>The Nine</a:t>
            </a:r>
            <a:r>
              <a:rPr lang="en-US" dirty="0" smtClean="0"/>
              <a:t>. New York: Anchor Books</a:t>
            </a:r>
          </a:p>
          <a:p>
            <a:pPr>
              <a:buNone/>
            </a:pPr>
            <a:r>
              <a:rPr lang="en-US" dirty="0" smtClean="0"/>
              <a:t>	</a:t>
            </a:r>
          </a:p>
          <a:p>
            <a:r>
              <a:rPr lang="en-US" dirty="0" smtClean="0"/>
              <a:t>Wilson, J., Diluilio, J., and Bose, M. (Ed.) (2013). American Government: </a:t>
            </a:r>
            <a:r>
              <a:rPr lang="en-US" u="sng" dirty="0" smtClean="0"/>
              <a:t>Institution and policies</a:t>
            </a:r>
            <a:r>
              <a:rPr lang="en-US" dirty="0" smtClean="0"/>
              <a:t> (Vol.13) Boston; 	Wadsworth, </a:t>
            </a:r>
            <a:r>
              <a:rPr lang="en-US" dirty="0" err="1" smtClean="0"/>
              <a:t>Cengage</a:t>
            </a:r>
            <a:r>
              <a:rPr lang="en-US" dirty="0" smtClean="0"/>
              <a:t> Learning</a:t>
            </a:r>
          </a:p>
          <a:p>
            <a:pPr>
              <a:buNone/>
            </a:pPr>
            <a:r>
              <a:rPr lang="en-US" dirty="0" smtClean="0"/>
              <a:t> </a:t>
            </a:r>
          </a:p>
          <a:p>
            <a:r>
              <a:rPr lang="en-US" dirty="0" smtClean="0"/>
              <a:t>Wolf, R. (2013, October 13). Court to decide if race preferences bans hurt diversity. </a:t>
            </a:r>
            <a:r>
              <a:rPr lang="en-US" i="1" dirty="0" smtClean="0"/>
              <a:t>USA Today </a:t>
            </a:r>
            <a:r>
              <a:rPr lang="en-US" dirty="0" smtClean="0"/>
              <a:t>Retrieved from 	http://www.usatoday.com/story/news/nation/2013/10/13/supreme-court-affirmative-	</a:t>
            </a:r>
            <a:r>
              <a:rPr lang="en-US" dirty="0" err="1" smtClean="0"/>
              <a:t>actionmichigan</a:t>
            </a:r>
            <a:r>
              <a:rPr lang="en-US" dirty="0" smtClean="0"/>
              <a:t>/2962067/</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t>
            </a:r>
            <a:endParaRPr lang="en-US" dirty="0"/>
          </a:p>
        </p:txBody>
      </p:sp>
      <p:sp>
        <p:nvSpPr>
          <p:cNvPr id="3" name="Content Placeholder 2"/>
          <p:cNvSpPr>
            <a:spLocks noGrp="1"/>
          </p:cNvSpPr>
          <p:nvPr>
            <p:ph idx="1"/>
          </p:nvPr>
        </p:nvSpPr>
        <p:spPr/>
        <p:txBody>
          <a:bodyPr/>
          <a:lstStyle/>
          <a:p>
            <a:r>
              <a:rPr lang="en-US" dirty="0" smtClean="0"/>
              <a:t>Civil Rights is defined as the rights of people to be treated without unreasonable or unconstitutional differences.</a:t>
            </a:r>
          </a:p>
          <a:p>
            <a:r>
              <a:rPr lang="en-US" dirty="0" smtClean="0"/>
              <a:t>The pertinent question regarding civil rights is not whether  the authority to treat people differently; it is whether such differences in treatment are reasonable.  </a:t>
            </a:r>
          </a:p>
          <a:p>
            <a:pPr algn="r"/>
            <a:r>
              <a:rPr lang="en-US" sz="1100" dirty="0" smtClean="0"/>
              <a:t>Wilson, Diluilio, &amp; Bose, 2013</a:t>
            </a:r>
            <a:endParaRPr lang="en-US"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Distinctions</a:t>
            </a:r>
            <a:endParaRPr lang="en-US" dirty="0"/>
          </a:p>
        </p:txBody>
      </p:sp>
      <p:sp>
        <p:nvSpPr>
          <p:cNvPr id="3" name="Content Placeholder 2"/>
          <p:cNvSpPr>
            <a:spLocks noGrp="1"/>
          </p:cNvSpPr>
          <p:nvPr>
            <p:ph idx="1"/>
          </p:nvPr>
        </p:nvSpPr>
        <p:spPr/>
        <p:txBody>
          <a:bodyPr/>
          <a:lstStyle/>
          <a:p>
            <a:r>
              <a:rPr lang="en-US" dirty="0" smtClean="0"/>
              <a:t>Classifying people into brackets on the basis of income and taxing them at different rates</a:t>
            </a:r>
          </a:p>
          <a:p>
            <a:r>
              <a:rPr lang="en-US" dirty="0" smtClean="0"/>
              <a:t>Giving adults more rights, such as voting and drinking alcohol, than the rights possessed by minors</a:t>
            </a:r>
          </a:p>
          <a:p>
            <a:r>
              <a:rPr lang="en-US" dirty="0" smtClean="0"/>
              <a:t>All-male draft for the armed services</a:t>
            </a:r>
          </a:p>
          <a:p>
            <a:pPr algn="r"/>
            <a:r>
              <a:rPr lang="en-US" sz="1100" dirty="0" smtClean="0"/>
              <a:t>Wilson, Diluilio, &amp; Bose, 2013</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Tests used when determining Constitutionality of distinctions</a:t>
            </a:r>
            <a:endParaRPr lang="en-US" dirty="0"/>
          </a:p>
        </p:txBody>
      </p:sp>
      <p:sp>
        <p:nvSpPr>
          <p:cNvPr id="3" name="Content Placeholder 2"/>
          <p:cNvSpPr>
            <a:spLocks noGrp="1"/>
          </p:cNvSpPr>
          <p:nvPr>
            <p:ph idx="1"/>
          </p:nvPr>
        </p:nvSpPr>
        <p:spPr/>
        <p:txBody>
          <a:bodyPr>
            <a:normAutofit/>
          </a:bodyPr>
          <a:lstStyle/>
          <a:p>
            <a:r>
              <a:rPr lang="en-US" sz="2500" dirty="0" smtClean="0"/>
              <a:t>Three levels of review when evaluating cases dealing with the Equal Protection Clause of the Fourteenth Amendment; </a:t>
            </a:r>
          </a:p>
          <a:p>
            <a:pPr lvl="1">
              <a:buFont typeface="Wingdings" pitchFamily="2" charset="2"/>
              <a:buChar char="ü"/>
            </a:pPr>
            <a:r>
              <a:rPr lang="en-US" sz="2400" dirty="0" smtClean="0"/>
              <a:t>strict scrutiny, the Court evaluates the state statute to ensure it is necessary to promote a compelling governmental interest</a:t>
            </a:r>
          </a:p>
          <a:p>
            <a:pPr lvl="1">
              <a:buFont typeface="Wingdings" pitchFamily="2" charset="2"/>
              <a:buChar char="ü"/>
            </a:pPr>
            <a:r>
              <a:rPr lang="en-US" sz="2400" dirty="0" smtClean="0"/>
              <a:t>mid-level review, the Court ensures the means chosen by the state legislatures must be substantially related to an important governmental objective</a:t>
            </a:r>
          </a:p>
          <a:p>
            <a:pPr lvl="1">
              <a:buFont typeface="Wingdings" pitchFamily="2" charset="2"/>
              <a:buChar char="ü"/>
            </a:pPr>
            <a:r>
              <a:rPr lang="en-US" sz="2400" dirty="0" smtClean="0"/>
              <a:t>rationality review, the Court ensures the statute bears a rational relationship to legitimate governmental objective</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Affirmative Action: Reasonable Distinction?  </a:t>
            </a:r>
            <a:endParaRPr lang="en-US" dirty="0"/>
          </a:p>
        </p:txBody>
      </p:sp>
      <p:sp>
        <p:nvSpPr>
          <p:cNvPr id="3" name="Content Placeholder 2"/>
          <p:cNvSpPr>
            <a:spLocks noGrp="1"/>
          </p:cNvSpPr>
          <p:nvPr>
            <p:ph idx="1"/>
          </p:nvPr>
        </p:nvSpPr>
        <p:spPr/>
        <p:txBody>
          <a:bodyPr/>
          <a:lstStyle/>
          <a:p>
            <a:r>
              <a:rPr lang="en-US" dirty="0" smtClean="0"/>
              <a:t>Affirmative action policies in college and university admission programs are designed to increase minority participation.  This means providing preferential treatment by giving an edge to qualified minority applicants or setting a numerical goal for the number of minorities admitted </a:t>
            </a:r>
          </a:p>
          <a:p>
            <a:pPr algn="r"/>
            <a:r>
              <a:rPr lang="en-US" sz="1100" dirty="0" smtClean="0"/>
              <a:t>Wilson, Diluilio, &amp; Bose, 2013 </a:t>
            </a:r>
            <a:endParaRPr lang="en-US"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Meaning of Equality: A History</a:t>
            </a:r>
            <a:endParaRPr lang="en-US" dirty="0"/>
          </a:p>
        </p:txBody>
      </p:sp>
      <p:sp>
        <p:nvSpPr>
          <p:cNvPr id="3" name="Content Placeholder 2"/>
          <p:cNvSpPr>
            <a:spLocks noGrp="1"/>
          </p:cNvSpPr>
          <p:nvPr>
            <p:ph idx="1"/>
          </p:nvPr>
        </p:nvSpPr>
        <p:spPr/>
        <p:txBody>
          <a:bodyPr>
            <a:normAutofit fontScale="70000" lnSpcReduction="20000"/>
          </a:bodyPr>
          <a:lstStyle/>
          <a:p>
            <a:pPr algn="ctr">
              <a:buNone/>
            </a:pPr>
            <a:r>
              <a:rPr lang="en-US" dirty="0" smtClean="0"/>
              <a:t>Natural Law</a:t>
            </a:r>
          </a:p>
          <a:p>
            <a:r>
              <a:rPr lang="en-US" dirty="0" smtClean="0"/>
              <a:t>The social compact theory argues that in the state of nature, people were born free, equal and independent </a:t>
            </a:r>
          </a:p>
          <a:p>
            <a:pPr algn="r">
              <a:buNone/>
            </a:pPr>
            <a:r>
              <a:rPr lang="en-US" sz="1600" dirty="0" smtClean="0"/>
              <a:t>Remy, 2003 </a:t>
            </a:r>
          </a:p>
          <a:p>
            <a:r>
              <a:rPr lang="en-US" dirty="0" smtClean="0"/>
              <a:t>When food became less plentiful, life became poor or difficult; people’s desire for self preservation would lead them to come together and form governments </a:t>
            </a:r>
          </a:p>
          <a:p>
            <a:pPr algn="r">
              <a:buNone/>
            </a:pPr>
            <a:r>
              <a:rPr lang="en-US" sz="1600" dirty="0" smtClean="0"/>
              <a:t>Wilson, Diluilio, &amp; Bose, 2013</a:t>
            </a:r>
          </a:p>
          <a:p>
            <a:r>
              <a:rPr lang="en-US" dirty="0" smtClean="0"/>
              <a:t>In agreeing to join the civil society, each individual freely accepts the obligation to protect the rights of fellow citizens in return for the protection of his own rights. The powers of government, therefore, are directed to the equal protection of the equal rights of those who consent to be government. </a:t>
            </a:r>
          </a:p>
          <a:p>
            <a:pPr algn="r">
              <a:buNone/>
            </a:pPr>
            <a:r>
              <a:rPr lang="en-US" sz="1600" dirty="0" smtClean="0"/>
              <a:t>Wilson, Diluilio, &amp; Bose, 2013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ysClr val="windowText" lastClr="000000"/>
      </a:dk1>
      <a:lt1>
        <a:srgbClr val="A7A7A7"/>
      </a:lt1>
      <a:dk2>
        <a:srgbClr val="775F55"/>
      </a:dk2>
      <a:lt2>
        <a:srgbClr val="EBDDC3"/>
      </a:lt2>
      <a:accent1>
        <a:srgbClr val="355E7F"/>
      </a:accent1>
      <a:accent2>
        <a:srgbClr val="CF6727"/>
      </a:accent2>
      <a:accent3>
        <a:srgbClr val="A5AB81"/>
      </a:accent3>
      <a:accent4>
        <a:srgbClr val="D8B25C"/>
      </a:accent4>
      <a:accent5>
        <a:srgbClr val="7BA79D"/>
      </a:accent5>
      <a:accent6>
        <a:srgbClr val="968C8C"/>
      </a:accent6>
      <a:hlink>
        <a:srgbClr val="F7B615"/>
      </a:hlink>
      <a:folHlink>
        <a:srgbClr val="70440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14709</TotalTime>
  <Words>4502</Words>
  <Application>Microsoft Office PowerPoint</Application>
  <PresentationFormat>On-screen Show (4:3)</PresentationFormat>
  <Paragraphs>222</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Franklin Gothic Book</vt:lpstr>
      <vt:lpstr>Franklin Gothic Medium</vt:lpstr>
      <vt:lpstr>Garamond</vt:lpstr>
      <vt:lpstr>Gill Sans MT</vt:lpstr>
      <vt:lpstr>Times New Roman</vt:lpstr>
      <vt:lpstr>Wingdings</vt:lpstr>
      <vt:lpstr>Office Theme</vt:lpstr>
      <vt:lpstr>  Affirmative Action: Its historical and legal bass and the Fourteenth Amendment’s Equal Protection Clause  </vt:lpstr>
      <vt:lpstr>14th Amendment</vt:lpstr>
      <vt:lpstr>14th Amendment: Equal Protection Clause</vt:lpstr>
      <vt:lpstr>Equal Protection Clause History </vt:lpstr>
      <vt:lpstr>Civil Rights </vt:lpstr>
      <vt:lpstr>Reasonable Distinctions</vt:lpstr>
      <vt:lpstr>Tests used when determining Constitutionality of distinctions</vt:lpstr>
      <vt:lpstr>Affirmative Action: Reasonable Distinction?  </vt:lpstr>
      <vt:lpstr>Meaning of Equality: A History</vt:lpstr>
      <vt:lpstr>Meaning of Equality: Declaration of Independence</vt:lpstr>
      <vt:lpstr>Equal Protection Clause Interpretation</vt:lpstr>
      <vt:lpstr>Equal Protection Clause Interpretation</vt:lpstr>
      <vt:lpstr>What does “opportunity” and “Fair” mean</vt:lpstr>
      <vt:lpstr>Privilege Cartoon </vt:lpstr>
      <vt:lpstr>The American Dream </vt:lpstr>
      <vt:lpstr>Equal Protection Clause: Set Up Questions </vt:lpstr>
      <vt:lpstr>Equal Protection Clause: Relevant Court Cases</vt:lpstr>
      <vt:lpstr>Equal Protection Clause: Relevant Court Cases</vt:lpstr>
      <vt:lpstr>Equal Protection Clause: Relevant Court Cases</vt:lpstr>
      <vt:lpstr>Bakke Case Explained </vt:lpstr>
      <vt:lpstr>Policy Debate Question: Are affirmative action programs a reasonable distinction between classes of citizens? </vt:lpstr>
      <vt:lpstr>Equal Protection Clause: Relevant Court Cases</vt:lpstr>
      <vt:lpstr>Equal Protection Clause: Relevant Court Cases</vt:lpstr>
      <vt:lpstr>Grutter Case Explained</vt:lpstr>
      <vt:lpstr>Equal Protection Clause: Relevant Court Cases</vt:lpstr>
      <vt:lpstr>Equal Protection Clause: Relevant Court Cases</vt:lpstr>
      <vt:lpstr>Equal Protection Clause: Relevant Court Cases</vt:lpstr>
      <vt:lpstr>Equal Protection Clause: Relevant Court Cases</vt:lpstr>
      <vt:lpstr> Michigan's ban on affirmative action upheld by Supreme Court By Bill Mears, CNN Supreme Court Producer Updated 10:22 AM ET, Wed April 23, 2014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Equal Protection Clause: Follow Up Question</vt:lpstr>
      <vt:lpstr>Ricci v. DeStefano (2009)</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Works Cited</vt:lpstr>
      <vt:lpstr>Works Cited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La</dc:title>
  <dc:creator>Brad Faulhaber</dc:creator>
  <cp:lastModifiedBy>Brad Faulhaber</cp:lastModifiedBy>
  <cp:revision>236</cp:revision>
  <dcterms:created xsi:type="dcterms:W3CDTF">2006-08-16T00:00:00Z</dcterms:created>
  <dcterms:modified xsi:type="dcterms:W3CDTF">2017-03-06T14:41:21Z</dcterms:modified>
</cp:coreProperties>
</file>